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63" r:id="rId3"/>
    <p:sldId id="291" r:id="rId4"/>
    <p:sldId id="287" r:id="rId5"/>
    <p:sldId id="292" r:id="rId6"/>
    <p:sldId id="293" r:id="rId7"/>
    <p:sldId id="301" r:id="rId8"/>
    <p:sldId id="294" r:id="rId9"/>
    <p:sldId id="295" r:id="rId10"/>
    <p:sldId id="309" r:id="rId11"/>
    <p:sldId id="310" r:id="rId12"/>
    <p:sldId id="298" r:id="rId13"/>
    <p:sldId id="299" r:id="rId14"/>
    <p:sldId id="311" r:id="rId15"/>
    <p:sldId id="318" r:id="rId16"/>
    <p:sldId id="319" r:id="rId17"/>
    <p:sldId id="305" r:id="rId18"/>
    <p:sldId id="312" r:id="rId19"/>
    <p:sldId id="313" r:id="rId20"/>
    <p:sldId id="302" r:id="rId21"/>
    <p:sldId id="314" r:id="rId22"/>
    <p:sldId id="317" r:id="rId23"/>
    <p:sldId id="315" r:id="rId24"/>
    <p:sldId id="316" r:id="rId25"/>
    <p:sldId id="333" r:id="rId26"/>
    <p:sldId id="320" r:id="rId27"/>
    <p:sldId id="321" r:id="rId28"/>
    <p:sldId id="322" r:id="rId29"/>
    <p:sldId id="323" r:id="rId30"/>
    <p:sldId id="335" r:id="rId31"/>
    <p:sldId id="334" r:id="rId32"/>
    <p:sldId id="324" r:id="rId33"/>
    <p:sldId id="325" r:id="rId34"/>
    <p:sldId id="326" r:id="rId35"/>
    <p:sldId id="327" r:id="rId36"/>
    <p:sldId id="328" r:id="rId37"/>
    <p:sldId id="329" r:id="rId38"/>
    <p:sldId id="330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9" autoAdjust="0"/>
    <p:restoredTop sz="86371"/>
  </p:normalViewPr>
  <p:slideViewPr>
    <p:cSldViewPr snapToGrid="0">
      <p:cViewPr varScale="1">
        <p:scale>
          <a:sx n="93" d="100"/>
          <a:sy n="93" d="100"/>
        </p:scale>
        <p:origin x="129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3486C-C753-46BA-83C1-2DC3DB3050A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BDF8B-C338-49A2-B495-F87D86954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2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53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60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of samples from the model. The</a:t>
            </a:r>
            <a:r>
              <a:rPr lang="en-US" baseline="0" dirty="0"/>
              <a:t> rightmost column shows the nearest training example of the column just to the left.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1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46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that CNNs were used for object detection in bottom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62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</a:t>
            </a:r>
            <a:r>
              <a:rPr lang="en-US" baseline="0" dirty="0"/>
              <a:t> neural networks have led to great success in image classification every year, largely due variations on CNNs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47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input is on the bottom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26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Somewhat similar idea to PCA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0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71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of samples from the model. The</a:t>
            </a:r>
            <a:r>
              <a:rPr lang="en-US" baseline="0" dirty="0"/>
              <a:t> rightmost column shows the nearest training example of the column just to the left.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4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of samples from the model. The</a:t>
            </a:r>
            <a:r>
              <a:rPr lang="en-US" baseline="0" dirty="0"/>
              <a:t> rightmost column shows the nearest training example of the column just to the left.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60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06" y="1122363"/>
            <a:ext cx="7772400" cy="1806031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115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51120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91644" cy="798991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644" y="34824"/>
            <a:ext cx="737165" cy="7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2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23888" y="1283255"/>
            <a:ext cx="7886700" cy="1645139"/>
          </a:xfrm>
          <a:prstGeom prst="rect">
            <a:avLst/>
          </a:prstGeom>
          <a:solidFill>
            <a:srgbClr val="3605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38617"/>
            <a:ext cx="7886700" cy="158977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712599"/>
            <a:ext cx="9144000" cy="145401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290491"/>
              </a:gs>
              <a:gs pos="100000">
                <a:srgbClr val="3605C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32004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Deep Learning Overview</a:t>
            </a: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</p:spTree>
    <p:extLst>
      <p:ext uri="{BB962C8B-B14F-4D97-AF65-F5344CB8AC3E}">
        <p14:creationId xmlns:p14="http://schemas.microsoft.com/office/powerpoint/2010/main" val="39468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5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5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96770" y="365126"/>
            <a:ext cx="9144000" cy="798990"/>
          </a:xfrm>
          <a:prstGeom prst="rect">
            <a:avLst/>
          </a:prstGeom>
          <a:solidFill>
            <a:srgbClr val="3605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9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25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6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4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12AB4-83B7-4D7E-B543-6568140ABEE2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6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nmeth.3547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article/10.1088/1757-899X/495/1/012003/pdf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86-021-03819-2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Learning Architectures and Final Project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8706" y="4046234"/>
            <a:ext cx="6858000" cy="1327039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CPSC/AMTH 452/552</a:t>
            </a:r>
          </a:p>
          <a:p>
            <a:r>
              <a:rPr lang="en-US"/>
              <a:t>CBB 663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10" y="3819645"/>
            <a:ext cx="1717314" cy="1780219"/>
          </a:xfrm>
          <a:prstGeom prst="rect">
            <a:avLst/>
          </a:prstGeom>
        </p:spPr>
      </p:pic>
      <p:pic>
        <p:nvPicPr>
          <p:cNvPr id="1026" name="Picture 2" descr="https://ypps.yale.edu/sites/default/files/yale_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85" r="58740" b="37504"/>
          <a:stretch/>
        </p:blipFill>
        <p:spPr bwMode="auto">
          <a:xfrm>
            <a:off x="373888" y="4148368"/>
            <a:ext cx="1988165" cy="9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949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92" y="2125266"/>
            <a:ext cx="5551343" cy="30894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81107" y="2125266"/>
            <a:ext cx="2469907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Takes arbitrarily sized inputs and</a:t>
            </a:r>
          </a:p>
          <a:p>
            <a:r>
              <a:rPr lang="en-US" sz="1350" dirty="0"/>
              <a:t>“remember” a hidden state of</a:t>
            </a:r>
          </a:p>
          <a:p>
            <a:r>
              <a:rPr lang="en-US" sz="1350" dirty="0"/>
              <a:t>information </a:t>
            </a:r>
          </a:p>
        </p:txBody>
      </p:sp>
    </p:spTree>
    <p:extLst>
      <p:ext uri="{BB962C8B-B14F-4D97-AF65-F5344CB8AC3E}">
        <p14:creationId xmlns:p14="http://schemas.microsoft.com/office/powerpoint/2010/main" val="1217915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80" y="994165"/>
            <a:ext cx="3883343" cy="1268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596864"/>
            <a:ext cx="79057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4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Attempts to compress the data and then reconstruct the input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endParaRPr lang="en-US" dirty="0"/>
          </a:p>
        </p:txBody>
      </p:sp>
      <p:pic>
        <p:nvPicPr>
          <p:cNvPr id="18434" name="Picture 2" descr="https://upload.wikimedia.org/wikipedia/commons/2/28/Autoencoder_stru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60" y="1882803"/>
            <a:ext cx="6101080" cy="456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8344" y="6442842"/>
            <a:ext cx="7330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Chervinskii</a:t>
            </a:r>
            <a:r>
              <a:rPr lang="en-US" sz="1100" dirty="0"/>
              <a:t> - Own work, CC BY-SA 4.0, https://commons.wikimedia.org/w/index.php?curid=45555552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5400000">
            <a:off x="6622566" y="3855720"/>
            <a:ext cx="160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17901" y="1921566"/>
            <a:ext cx="200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“Bottleneck” layer</a:t>
            </a:r>
          </a:p>
        </p:txBody>
      </p:sp>
    </p:spTree>
    <p:extLst>
      <p:ext uri="{BB962C8B-B14F-4D97-AF65-F5344CB8AC3E}">
        <p14:creationId xmlns:p14="http://schemas.microsoft.com/office/powerpoint/2010/main" val="733223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7864" y="1928788"/>
            <a:ext cx="8821356" cy="4380572"/>
          </a:xfrm>
        </p:spPr>
        <p:txBody>
          <a:bodyPr/>
          <a:lstStyle/>
          <a:p>
            <a:r>
              <a:rPr lang="en-US" dirty="0" err="1"/>
              <a:t>Pretraining</a:t>
            </a:r>
            <a:endParaRPr lang="en-US" dirty="0"/>
          </a:p>
          <a:p>
            <a:r>
              <a:rPr lang="en-US" dirty="0"/>
              <a:t>Dimensionality reduction</a:t>
            </a:r>
          </a:p>
          <a:p>
            <a:pPr lvl="1"/>
            <a:r>
              <a:rPr lang="en-US" dirty="0"/>
              <a:t>Information retrieval</a:t>
            </a:r>
          </a:p>
          <a:p>
            <a:pPr lvl="1"/>
            <a:r>
              <a:rPr lang="en-US" dirty="0" err="1"/>
              <a:t>Denoising</a:t>
            </a:r>
            <a:endParaRPr lang="en-US" dirty="0"/>
          </a:p>
          <a:p>
            <a:pPr lvl="1"/>
            <a:r>
              <a:rPr lang="en-US" dirty="0"/>
              <a:t>Data compression</a:t>
            </a:r>
          </a:p>
          <a:p>
            <a:r>
              <a:rPr lang="en-US" dirty="0"/>
              <a:t>Generative modeling</a:t>
            </a:r>
          </a:p>
          <a:p>
            <a:r>
              <a:rPr lang="en-US" dirty="0"/>
              <a:t>Batch correction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r>
              <a:rPr lang="en-US" dirty="0"/>
              <a:t> Applications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851" t="44579" r="6910" b="2914"/>
          <a:stretch/>
        </p:blipFill>
        <p:spPr>
          <a:xfrm>
            <a:off x="4305300" y="1928788"/>
            <a:ext cx="4693920" cy="28568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8177" y="4827806"/>
            <a:ext cx="2168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Goodfellow</a:t>
            </a:r>
            <a:r>
              <a:rPr lang="en-US" sz="1600" dirty="0"/>
              <a:t> et al., 2016</a:t>
            </a:r>
          </a:p>
        </p:txBody>
      </p:sp>
    </p:spTree>
    <p:extLst>
      <p:ext uri="{BB962C8B-B14F-4D97-AF65-F5344CB8AC3E}">
        <p14:creationId xmlns:p14="http://schemas.microsoft.com/office/powerpoint/2010/main" val="1953352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Sequence-to-sequence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3" y="2090738"/>
            <a:ext cx="70008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23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</a:t>
            </a:r>
          </a:p>
        </p:txBody>
      </p:sp>
      <p:pic>
        <p:nvPicPr>
          <p:cNvPr id="2050" name="Picture 2" descr="mage result for bert transformer expla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37309"/>
            <a:ext cx="834390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566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pic>
        <p:nvPicPr>
          <p:cNvPr id="3074" name="Picture 2" descr="mage result for attention transfor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92" y="971960"/>
            <a:ext cx="5742708" cy="537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18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7864" y="2238351"/>
            <a:ext cx="8821356" cy="2729889"/>
          </a:xfrm>
        </p:spPr>
        <p:txBody>
          <a:bodyPr/>
          <a:lstStyle/>
          <a:p>
            <a:r>
              <a:rPr lang="en-US" dirty="0"/>
              <a:t>Create a map from random noise into distribution of training data to generate samples</a:t>
            </a:r>
          </a:p>
          <a:p>
            <a:r>
              <a:rPr lang="en-US" dirty="0"/>
              <a:t>Generative Adversarial Net (GAN)</a:t>
            </a:r>
          </a:p>
          <a:p>
            <a:pPr lvl="1"/>
            <a:r>
              <a:rPr lang="en-US" dirty="0"/>
              <a:t>Generative model is pitted against an discriminative model that determines whether a sample is from the model or the data</a:t>
            </a:r>
          </a:p>
          <a:p>
            <a:pPr lvl="1"/>
            <a:r>
              <a:rPr lang="en-US" dirty="0"/>
              <a:t>Improves both generation and discrimination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3935124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2302137" y="2435713"/>
            <a:ext cx="2280621" cy="1979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NNet</a:t>
            </a:r>
            <a:endParaRPr lang="en-US" dirty="0"/>
          </a:p>
        </p:txBody>
      </p:sp>
      <p:cxnSp>
        <p:nvCxnSpPr>
          <p:cNvPr id="7" name="Straight Arrow Connector 6"/>
          <p:cNvCxnSpPr>
            <a:endCxn id="5" idx="1"/>
          </p:cNvCxnSpPr>
          <p:nvPr/>
        </p:nvCxnSpPr>
        <p:spPr>
          <a:xfrm>
            <a:off x="1473798" y="3414659"/>
            <a:ext cx="828339" cy="1075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82758" y="3425416"/>
            <a:ext cx="828339" cy="1075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5971" y="3229993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Noise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28459" y="3229993"/>
            <a:ext cx="325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Something “like” training sample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708" y="3696897"/>
            <a:ext cx="576946" cy="5617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28" y="3623660"/>
            <a:ext cx="5461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67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1155700"/>
            <a:ext cx="8509000" cy="454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536785" y="5702300"/>
            <a:ext cx="6033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Goodfellow</a:t>
            </a:r>
            <a:r>
              <a:rPr lang="en-US" sz="2800" dirty="0"/>
              <a:t> et al. 2014</a:t>
            </a:r>
          </a:p>
        </p:txBody>
      </p:sp>
    </p:spTree>
    <p:extLst>
      <p:ext uri="{BB962C8B-B14F-4D97-AF65-F5344CB8AC3E}">
        <p14:creationId xmlns:p14="http://schemas.microsoft.com/office/powerpoint/2010/main" val="93779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55558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Deep learning architectures</a:t>
            </a:r>
          </a:p>
          <a:p>
            <a:pPr lvl="1"/>
            <a:r>
              <a:rPr lang="en-US" dirty="0"/>
              <a:t>CNNs</a:t>
            </a:r>
          </a:p>
          <a:p>
            <a:pPr lvl="1"/>
            <a:r>
              <a:rPr lang="en-US" dirty="0"/>
              <a:t>RNNs</a:t>
            </a:r>
          </a:p>
          <a:p>
            <a:pPr lvl="1"/>
            <a:r>
              <a:rPr lang="en-US" dirty="0"/>
              <a:t>Autoencoders</a:t>
            </a:r>
          </a:p>
          <a:p>
            <a:pPr lvl="1"/>
            <a:r>
              <a:rPr lang="en-US" dirty="0"/>
              <a:t>Word embeddings </a:t>
            </a:r>
          </a:p>
          <a:p>
            <a:pPr lvl="1"/>
            <a:r>
              <a:rPr lang="en-US" dirty="0"/>
              <a:t>Transformers</a:t>
            </a:r>
          </a:p>
          <a:p>
            <a:pPr lvl="1"/>
            <a:r>
              <a:rPr lang="en-US" dirty="0"/>
              <a:t>Generative models (e.g. GANs)</a:t>
            </a:r>
          </a:p>
          <a:p>
            <a:pPr lvl="1"/>
            <a:r>
              <a:rPr lang="en-US" dirty="0"/>
              <a:t>Graph Neural Networks</a:t>
            </a:r>
          </a:p>
          <a:p>
            <a:pPr lvl="1"/>
            <a:r>
              <a:rPr lang="en-US" dirty="0"/>
              <a:t>Ultra deep learning (</a:t>
            </a:r>
            <a:r>
              <a:rPr lang="en-US" dirty="0" err="1"/>
              <a:t>ResNet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Neural ODEs</a:t>
            </a:r>
          </a:p>
          <a:p>
            <a:r>
              <a:rPr lang="en-US" dirty="0"/>
              <a:t>Project Specifics</a:t>
            </a:r>
          </a:p>
          <a:p>
            <a:pPr lvl="1"/>
            <a:r>
              <a:rPr lang="en-US" dirty="0"/>
              <a:t>Potential Topics</a:t>
            </a:r>
          </a:p>
          <a:p>
            <a:pPr lvl="1"/>
            <a:r>
              <a:rPr lang="en-US" dirty="0"/>
              <a:t>Format of proposal and report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016538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08" t="21191" r="2317" b="3533"/>
          <a:stretch/>
        </p:blipFill>
        <p:spPr>
          <a:xfrm>
            <a:off x="1289081" y="1205086"/>
            <a:ext cx="6529773" cy="521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05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987550"/>
            <a:ext cx="89027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96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deep neural nets are difficult to train</a:t>
            </a:r>
          </a:p>
          <a:p>
            <a:pPr lvl="1"/>
            <a:r>
              <a:rPr lang="en-US" dirty="0"/>
              <a:t>Accuracy can degrade with deeper networks</a:t>
            </a:r>
          </a:p>
          <a:p>
            <a:r>
              <a:rPr lang="en-US" dirty="0" err="1"/>
              <a:t>ResNet</a:t>
            </a:r>
            <a:r>
              <a:rPr lang="en-US" dirty="0"/>
              <a:t> developed a framework to address this degradation</a:t>
            </a:r>
          </a:p>
          <a:p>
            <a:pPr lvl="1"/>
            <a:r>
              <a:rPr lang="en-US" dirty="0"/>
              <a:t>Successfully trained a 152 layer network</a:t>
            </a:r>
          </a:p>
          <a:p>
            <a:pPr lvl="1"/>
            <a:r>
              <a:rPr lang="en-US" dirty="0"/>
              <a:t>Won the ILSVRC 2015 image classification task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 Deep Learning (e.g. </a:t>
            </a:r>
            <a:r>
              <a:rPr lang="en-US" dirty="0" err="1"/>
              <a:t>ResNet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16040" y="6306532"/>
            <a:ext cx="2727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arxiv.org/abs/1512.03385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49" t="37919" r="9287" b="12517"/>
          <a:stretch/>
        </p:blipFill>
        <p:spPr>
          <a:xfrm>
            <a:off x="2286000" y="3841958"/>
            <a:ext cx="4130040" cy="233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31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ODE</a:t>
            </a:r>
          </a:p>
        </p:txBody>
      </p:sp>
      <p:pic>
        <p:nvPicPr>
          <p:cNvPr id="1026" name="Picture 2" descr="https://miro.medium.com/max/2400/0*wGTlHp2-UQvOHO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5" y="2147454"/>
            <a:ext cx="8354291" cy="278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724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Depth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984250"/>
            <a:ext cx="76073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02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73C76C-40F1-EC47-8715-09B7B4240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605" y="0"/>
            <a:ext cx="5214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46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 done in groups of 3-4 </a:t>
            </a:r>
          </a:p>
          <a:p>
            <a:r>
              <a:rPr lang="en-US" dirty="0"/>
              <a:t>Progress report in the middle of the semester</a:t>
            </a:r>
          </a:p>
          <a:p>
            <a:r>
              <a:rPr lang="en-US" dirty="0"/>
              <a:t>Report and Code turned the last week of classes</a:t>
            </a:r>
          </a:p>
          <a:p>
            <a:r>
              <a:rPr lang="en-US" dirty="0"/>
              <a:t>Graduate students turn in a longer report explaining each member’s specialization in the group (must have a specialization)</a:t>
            </a:r>
          </a:p>
          <a:p>
            <a:r>
              <a:rPr lang="en-US" dirty="0"/>
              <a:t>Undergraduate students can turn in the project without this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</a:t>
            </a:r>
          </a:p>
        </p:txBody>
      </p:sp>
    </p:spTree>
    <p:extLst>
      <p:ext uri="{BB962C8B-B14F-4D97-AF65-F5344CB8AC3E}">
        <p14:creationId xmlns:p14="http://schemas.microsoft.com/office/powerpoint/2010/main" val="411325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To create a deep learning framework for processing a particular type of dataset (genomic data, health data, physics simulation data). </a:t>
            </a:r>
          </a:p>
          <a:p>
            <a:pPr lvl="1" fontAlgn="base"/>
            <a:r>
              <a:rPr lang="en-US" dirty="0"/>
              <a:t>Ex: Graph Neural Network for looking at spatial transcriptomic data</a:t>
            </a:r>
          </a:p>
          <a:p>
            <a:pPr lvl="1" fontAlgn="base"/>
            <a:r>
              <a:rPr lang="en-US" dirty="0"/>
              <a:t>Recurrent neural networks for classifying or generating music</a:t>
            </a:r>
          </a:p>
          <a:p>
            <a:pPr lvl="1" fontAlgn="base"/>
            <a:r>
              <a:rPr lang="en-US" dirty="0"/>
              <a:t>Proteomic or chemical data analysis  </a:t>
            </a:r>
          </a:p>
          <a:p>
            <a:pPr fontAlgn="base"/>
            <a:r>
              <a:rPr lang="en-US" dirty="0"/>
              <a:t>Deepsea: </a:t>
            </a:r>
            <a:r>
              <a:rPr lang="en-US" dirty="0">
                <a:hlinkClick r:id="rId2"/>
              </a:rPr>
              <a:t>https://www.nature.com/articles/nmeth.3547</a:t>
            </a:r>
            <a:endParaRPr lang="en-US" dirty="0"/>
          </a:p>
          <a:p>
            <a:pPr fontAlgn="base"/>
            <a:r>
              <a:rPr lang="en-US" dirty="0" err="1"/>
              <a:t>Deepbind</a:t>
            </a:r>
            <a:r>
              <a:rPr lang="en-US" dirty="0"/>
              <a:t>: https://</a:t>
            </a:r>
            <a:r>
              <a:rPr lang="en-US" dirty="0" err="1"/>
              <a:t>www.nature.com</a:t>
            </a:r>
            <a:r>
              <a:rPr lang="en-US"/>
              <a:t>/articles/nbt.3300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67701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To propose a new architectural feature or regularization to improve network performance</a:t>
            </a:r>
          </a:p>
          <a:p>
            <a:pPr lvl="1" fontAlgn="base"/>
            <a:r>
              <a:rPr lang="en-US" dirty="0"/>
              <a:t>archetypal regularization</a:t>
            </a:r>
          </a:p>
          <a:p>
            <a:pPr lvl="1" fontAlgn="base"/>
            <a:r>
              <a:rPr lang="en-US" dirty="0"/>
              <a:t>Consciousness prior</a:t>
            </a:r>
          </a:p>
          <a:p>
            <a:pPr lvl="1" fontAlgn="base"/>
            <a:r>
              <a:rPr lang="en-US" dirty="0"/>
              <a:t>Attention layers </a:t>
            </a:r>
          </a:p>
          <a:p>
            <a:pPr lvl="1" fontAlgn="base"/>
            <a:r>
              <a:rPr lang="en-US" dirty="0"/>
              <a:t>New activation function</a:t>
            </a:r>
          </a:p>
          <a:p>
            <a:pPr fontAlgn="base"/>
            <a:r>
              <a:rPr lang="en-US" dirty="0" err="1"/>
              <a:t>Deepmanreg</a:t>
            </a:r>
            <a:r>
              <a:rPr lang="en-US" dirty="0"/>
              <a:t>: https://</a:t>
            </a:r>
            <a:r>
              <a:rPr lang="en-US" dirty="0" err="1"/>
              <a:t>www.nature.com</a:t>
            </a:r>
            <a:r>
              <a:rPr lang="en-US" dirty="0"/>
              <a:t>/articles/s43588-021-00185-x</a:t>
            </a:r>
          </a:p>
          <a:p>
            <a:pPr fontAlgn="base"/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/abs/2006.12253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452752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US" dirty="0"/>
              <a:t>To examine minimal conditions for generalization (level of </a:t>
            </a:r>
            <a:r>
              <a:rPr lang="en-US" dirty="0" err="1"/>
              <a:t>overparameterization</a:t>
            </a:r>
            <a:r>
              <a:rPr lang="en-US" dirty="0"/>
              <a:t>), </a:t>
            </a:r>
          </a:p>
          <a:p>
            <a:pPr lvl="1" fontAlgn="base"/>
            <a:r>
              <a:rPr lang="en-US" dirty="0"/>
              <a:t>Would a network without dimensionality reduction generalize?</a:t>
            </a:r>
          </a:p>
          <a:p>
            <a:pPr lvl="1" fontAlgn="base"/>
            <a:r>
              <a:rPr lang="en-US" dirty="0"/>
              <a:t>Would a 2-level network generalize better or worse than an n-level network</a:t>
            </a:r>
          </a:p>
          <a:p>
            <a:pPr lvl="1" fontAlgn="base"/>
            <a:r>
              <a:rPr lang="en-US" dirty="0"/>
              <a:t>Can a certain architecture generalize from just one example?</a:t>
            </a:r>
          </a:p>
          <a:p>
            <a:pPr fontAlgn="base"/>
            <a:r>
              <a:rPr lang="en-US" dirty="0"/>
              <a:t>Circumstances in which networks generalize poorly </a:t>
            </a:r>
          </a:p>
          <a:p>
            <a:pPr lvl="1" fontAlgn="base"/>
            <a:r>
              <a:rPr lang="en-US" dirty="0"/>
              <a:t>Anomalies </a:t>
            </a:r>
          </a:p>
          <a:p>
            <a:pPr lvl="1" fontAlgn="base"/>
            <a:r>
              <a:rPr lang="en-US" dirty="0"/>
              <a:t>Adversarial  noise</a:t>
            </a:r>
          </a:p>
          <a:p>
            <a:pPr lvl="1" fontAlgn="base"/>
            <a:r>
              <a:rPr lang="en-US" dirty="0" err="1"/>
              <a:t>Polynomially</a:t>
            </a:r>
            <a:r>
              <a:rPr lang="en-US" dirty="0"/>
              <a:t> many neurons in the input size (with SGD)</a:t>
            </a:r>
          </a:p>
          <a:p>
            <a:pPr fontAlgn="base"/>
            <a:r>
              <a:rPr lang="en-US" dirty="0"/>
              <a:t>Inductive bias and how it changes with </a:t>
            </a:r>
          </a:p>
          <a:p>
            <a:pPr lvl="1" fontAlgn="base"/>
            <a:r>
              <a:rPr lang="en-US" dirty="0"/>
              <a:t>Initialization </a:t>
            </a:r>
          </a:p>
          <a:p>
            <a:pPr lvl="1" fontAlgn="base"/>
            <a:r>
              <a:rPr lang="en-US" dirty="0"/>
              <a:t>Activations</a:t>
            </a:r>
          </a:p>
          <a:p>
            <a:pPr lvl="1" fontAlgn="base"/>
            <a:r>
              <a:rPr lang="en-US" dirty="0"/>
              <a:t>Depth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</a:t>
            </a:r>
          </a:p>
        </p:txBody>
      </p:sp>
    </p:spTree>
    <p:extLst>
      <p:ext uri="{BB962C8B-B14F-4D97-AF65-F5344CB8AC3E}">
        <p14:creationId xmlns:p14="http://schemas.microsoft.com/office/powerpoint/2010/main" val="185121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feature interacts with every other feature</a:t>
            </a:r>
          </a:p>
          <a:p>
            <a:r>
              <a:rPr lang="en-US" dirty="0"/>
              <a:t>Weight matrix at every level allowed to be dense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291" t="25145" r="19479" b="9418"/>
          <a:stretch/>
        </p:blipFill>
        <p:spPr>
          <a:xfrm>
            <a:off x="1661811" y="2740930"/>
            <a:ext cx="5914421" cy="328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4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F1F067-417C-0943-8E78-32C286382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deep networks generalize so well?</a:t>
            </a:r>
          </a:p>
          <a:p>
            <a:pPr lvl="1"/>
            <a:r>
              <a:rPr lang="en-US" dirty="0"/>
              <a:t>Coherent gradients: https://</a:t>
            </a:r>
            <a:r>
              <a:rPr lang="en-US" dirty="0" err="1"/>
              <a:t>arxiv.org</a:t>
            </a:r>
            <a:r>
              <a:rPr lang="en-US" dirty="0"/>
              <a:t>/pdf/2002.10657.pdf</a:t>
            </a:r>
          </a:p>
          <a:p>
            <a:r>
              <a:rPr lang="en-US" dirty="0"/>
              <a:t>Can we find the global minima in some cases?</a:t>
            </a:r>
          </a:p>
          <a:p>
            <a:pPr lvl="1"/>
            <a:r>
              <a:rPr lang="en-US" dirty="0"/>
              <a:t>Neural tangent kernel (infinitely wide networks) https://</a:t>
            </a:r>
            <a:r>
              <a:rPr lang="en-US" dirty="0" err="1"/>
              <a:t>arxiv.org</a:t>
            </a:r>
            <a:r>
              <a:rPr lang="en-US" dirty="0"/>
              <a:t>/abs/1806.07572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AD383E-EC2D-D04D-881B-004399C0B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342314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1A5B5E-52F7-624E-BC6F-1F11B070F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 the loss landscape has on training</a:t>
            </a:r>
          </a:p>
          <a:p>
            <a:pPr lvl="1"/>
            <a:r>
              <a:rPr lang="en-US" dirty="0"/>
              <a:t>Regularizations that make the loss landscape smoother </a:t>
            </a:r>
          </a:p>
          <a:p>
            <a:pPr lvl="1"/>
            <a:r>
              <a:rPr lang="en-US" dirty="0"/>
              <a:t>Assessing the quality of the reached minima by looking at the surrounding loss landscape </a:t>
            </a:r>
          </a:p>
          <a:p>
            <a:r>
              <a:rPr lang="en-US" dirty="0"/>
              <a:t>Effect of dropout: http://</a:t>
            </a:r>
            <a:r>
              <a:rPr lang="en-US" dirty="0" err="1"/>
              <a:t>proceedings.mlr.press</a:t>
            </a:r>
            <a:r>
              <a:rPr lang="en-US" dirty="0"/>
              <a:t>/v80/mianjy18b.html</a:t>
            </a:r>
          </a:p>
          <a:p>
            <a:endParaRPr lang="en-US" dirty="0"/>
          </a:p>
          <a:p>
            <a:r>
              <a:rPr lang="en-US" dirty="0"/>
              <a:t>Visualizing the loss landscape: https://</a:t>
            </a:r>
            <a:r>
              <a:rPr lang="en-US" dirty="0" err="1"/>
              <a:t>arxiv.org</a:t>
            </a:r>
            <a:r>
              <a:rPr lang="en-US" dirty="0"/>
              <a:t>/abs/1712.09913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0D6E11-08FE-CF4C-B0A5-DB199C563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Landscapes</a:t>
            </a:r>
          </a:p>
        </p:txBody>
      </p:sp>
    </p:spTree>
    <p:extLst>
      <p:ext uri="{BB962C8B-B14F-4D97-AF65-F5344CB8AC3E}">
        <p14:creationId xmlns:p14="http://schemas.microsoft.com/office/powerpoint/2010/main" val="1539917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Examination of a new training procedure</a:t>
            </a:r>
          </a:p>
          <a:p>
            <a:pPr lvl="1" fontAlgn="base"/>
            <a:r>
              <a:rPr lang="en-US" dirty="0"/>
              <a:t>Second derivatives</a:t>
            </a:r>
          </a:p>
          <a:p>
            <a:pPr lvl="1" fontAlgn="base"/>
            <a:r>
              <a:rPr lang="en-US" dirty="0"/>
              <a:t>Momentum </a:t>
            </a:r>
          </a:p>
          <a:p>
            <a:pPr lvl="1" fontAlgn="base"/>
            <a:r>
              <a:rPr lang="en-US" dirty="0"/>
              <a:t>Equilibrium training</a:t>
            </a:r>
          </a:p>
          <a:p>
            <a:pPr lvl="1" fontAlgn="base"/>
            <a:endParaRPr lang="en-US" dirty="0"/>
          </a:p>
          <a:p>
            <a:pPr fontAlgn="base"/>
            <a:r>
              <a:rPr lang="en-US" dirty="0">
                <a:hlinkClick r:id="rId2"/>
              </a:rPr>
              <a:t>https://iopscience.iop.org/article/10.1088/1757-899X/495/1/012003/pdf</a:t>
            </a:r>
            <a:endParaRPr lang="en-US" dirty="0"/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Procedures</a:t>
            </a:r>
          </a:p>
        </p:txBody>
      </p:sp>
    </p:spTree>
    <p:extLst>
      <p:ext uri="{BB962C8B-B14F-4D97-AF65-F5344CB8AC3E}">
        <p14:creationId xmlns:p14="http://schemas.microsoft.com/office/powerpoint/2010/main" val="1144921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Exploration paradigms for neural networks </a:t>
            </a:r>
          </a:p>
          <a:p>
            <a:pPr lvl="1" fontAlgn="base"/>
            <a:r>
              <a:rPr lang="en-US" dirty="0"/>
              <a:t>Quantum neural networks </a:t>
            </a:r>
          </a:p>
          <a:p>
            <a:pPr lvl="1" fontAlgn="base"/>
            <a:r>
              <a:rPr lang="en-US" dirty="0"/>
              <a:t>Neural ODEs and infinite depth networks</a:t>
            </a:r>
          </a:p>
          <a:p>
            <a:pPr lvl="1" fontAlgn="base"/>
            <a:r>
              <a:rPr lang="en-US" dirty="0"/>
              <a:t>Binarized or logical networks </a:t>
            </a:r>
          </a:p>
          <a:p>
            <a:pPr lvl="1" fontAlgn="base"/>
            <a:endParaRPr lang="en-US" dirty="0"/>
          </a:p>
          <a:p>
            <a:pPr fontAlgn="base"/>
            <a:r>
              <a:rPr lang="en-US" dirty="0"/>
              <a:t>Neural </a:t>
            </a:r>
            <a:r>
              <a:rPr lang="en-US" dirty="0" err="1"/>
              <a:t>ODE:https</a:t>
            </a:r>
            <a:r>
              <a:rPr lang="en-US" dirty="0"/>
              <a:t>://</a:t>
            </a:r>
            <a:r>
              <a:rPr lang="en-US" dirty="0" err="1"/>
              <a:t>arxiv.org</a:t>
            </a:r>
            <a:r>
              <a:rPr lang="en-US" dirty="0"/>
              <a:t>/abs/1806.07366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Logical Neural Networks: https://</a:t>
            </a:r>
            <a:r>
              <a:rPr lang="en-US" dirty="0" err="1"/>
              <a:t>arxiv.org</a:t>
            </a:r>
            <a:r>
              <a:rPr lang="en-US" dirty="0"/>
              <a:t>/pdf/2006.13155.pdf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Paradigms</a:t>
            </a:r>
          </a:p>
        </p:txBody>
      </p:sp>
    </p:spTree>
    <p:extLst>
      <p:ext uri="{BB962C8B-B14F-4D97-AF65-F5344CB8AC3E}">
        <p14:creationId xmlns:p14="http://schemas.microsoft.com/office/powerpoint/2010/main" val="1862812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Implementing an algorithm using a neural networks</a:t>
            </a:r>
          </a:p>
          <a:p>
            <a:pPr lvl="1" fontAlgn="base"/>
            <a:r>
              <a:rPr lang="en-US" dirty="0"/>
              <a:t>Neural networks that compute diffusion maps, </a:t>
            </a:r>
            <a:r>
              <a:rPr lang="en-US" dirty="0" err="1"/>
              <a:t>tSNE</a:t>
            </a:r>
            <a:endParaRPr lang="en-US" dirty="0"/>
          </a:p>
          <a:p>
            <a:pPr lvl="1" fontAlgn="base"/>
            <a:r>
              <a:rPr lang="en-US" dirty="0"/>
              <a:t>Neural networks that compute earth mover’s distance</a:t>
            </a:r>
          </a:p>
          <a:p>
            <a:pPr lvl="1" fontAlgn="base"/>
            <a:r>
              <a:rPr lang="en-US" dirty="0"/>
              <a:t>MCMC simulators </a:t>
            </a:r>
          </a:p>
          <a:p>
            <a:pPr lvl="1" fontAlgn="base"/>
            <a:r>
              <a:rPr lang="en-US" dirty="0"/>
              <a:t>Deep reinforcement learning </a:t>
            </a:r>
          </a:p>
          <a:p>
            <a:pPr lvl="1" fontAlgn="base"/>
            <a:endParaRPr lang="en-US" dirty="0"/>
          </a:p>
          <a:p>
            <a:pPr fontAlgn="base"/>
            <a:r>
              <a:rPr lang="en-US" dirty="0" err="1"/>
              <a:t>Alphafold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https://www.nature.com/articles/s41586-021-03819-2</a:t>
            </a:r>
            <a:endParaRPr lang="en-US" dirty="0"/>
          </a:p>
          <a:p>
            <a:pPr fontAlgn="base"/>
            <a:r>
              <a:rPr lang="en-US" dirty="0"/>
              <a:t>Fluid dynamics: https://</a:t>
            </a:r>
            <a:r>
              <a:rPr lang="en-US" dirty="0" err="1"/>
              <a:t>www.pnas.org</a:t>
            </a:r>
            <a:r>
              <a:rPr lang="en-US" dirty="0"/>
              <a:t>/content/118/21/e2101784118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Simulations/Algorithms</a:t>
            </a:r>
          </a:p>
        </p:txBody>
      </p:sp>
    </p:spTree>
    <p:extLst>
      <p:ext uri="{BB962C8B-B14F-4D97-AF65-F5344CB8AC3E}">
        <p14:creationId xmlns:p14="http://schemas.microsoft.com/office/powerpoint/2010/main" val="2125972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1. What is the problem that you will be investigating? Why is it interesting?</a:t>
            </a:r>
          </a:p>
          <a:p>
            <a:pPr fontAlgn="base"/>
            <a:r>
              <a:rPr lang="en-US" dirty="0"/>
              <a:t>2. What are the challenges of this project?</a:t>
            </a:r>
          </a:p>
          <a:p>
            <a:pPr fontAlgn="base"/>
            <a:r>
              <a:rPr lang="en-US" dirty="0"/>
              <a:t>3. What dataset are you using? </a:t>
            </a:r>
          </a:p>
          <a:p>
            <a:pPr fontAlgn="base"/>
            <a:r>
              <a:rPr lang="en-US" dirty="0"/>
              <a:t>4. What Deep learning approach will you use/develop?</a:t>
            </a:r>
          </a:p>
          <a:p>
            <a:pPr fontAlgn="base"/>
            <a:r>
              <a:rPr lang="en-US" dirty="0"/>
              <a:t>5. How will you evaluate your results? </a:t>
            </a:r>
          </a:p>
          <a:p>
            <a:pPr lvl="1" fontAlgn="base"/>
            <a:r>
              <a:rPr lang="en-US" dirty="0"/>
              <a:t>Qualitatively, what kind of results do you expect (e.g. plots or figures)? </a:t>
            </a:r>
          </a:p>
          <a:p>
            <a:pPr lvl="1" fontAlgn="base"/>
            <a:r>
              <a:rPr lang="en-US" dirty="0"/>
              <a:t>Quantitatively, what kind of analysis will you use to evaluate and/or compare your results (e.g. what performance metrics or statistical tests)?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1731126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Introduction/Motivation - What is the problem you are solving? What need does it solve?</a:t>
            </a:r>
          </a:p>
          <a:p>
            <a:br>
              <a:rPr lang="en-US" dirty="0"/>
            </a:br>
            <a:r>
              <a:rPr lang="en-US" dirty="0"/>
              <a:t>Background/Related Work - What has been done before? What frameworks have been proposed?  What are the limitations of the previous work? </a:t>
            </a:r>
          </a:p>
          <a:p>
            <a:r>
              <a:rPr lang="en-US" dirty="0"/>
              <a:t>Model: What is your neural network model/architectural feature </a:t>
            </a:r>
            <a:r>
              <a:rPr lang="en-US" dirty="0" err="1"/>
              <a:t>etc</a:t>
            </a:r>
            <a:r>
              <a:rPr lang="en-US" dirty="0"/>
              <a:t>? What interesting properties does it have?  &lt;Model Schematic&gt;</a:t>
            </a:r>
          </a:p>
          <a:p>
            <a:r>
              <a:rPr lang="en-US" dirty="0"/>
              <a:t>Empirical/Theoretical Results: Validation on relevant datasets, evidence of model generalization, proofs of algorithms etc.  &lt;Results Tables&gt;</a:t>
            </a:r>
          </a:p>
          <a:p>
            <a:pPr lvl="1"/>
            <a:r>
              <a:rPr lang="en-US" dirty="0"/>
              <a:t>This could be a where grads talk about what each member focused on</a:t>
            </a:r>
          </a:p>
          <a:p>
            <a:r>
              <a:rPr lang="en-US" dirty="0"/>
              <a:t>Conclusions/Future work:  Where can this work go in the future? 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Report (4-5 pages)</a:t>
            </a:r>
          </a:p>
        </p:txBody>
      </p:sp>
    </p:spTree>
    <p:extLst>
      <p:ext uri="{BB962C8B-B14F-4D97-AF65-F5344CB8AC3E}">
        <p14:creationId xmlns:p14="http://schemas.microsoft.com/office/powerpoint/2010/main" val="1419258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project was centered around the problem of Style Transfer </a:t>
            </a:r>
          </a:p>
          <a:p>
            <a:pPr lvl="1"/>
            <a:r>
              <a:rPr lang="en-US" dirty="0"/>
              <a:t>Images of a Tabby or Egyptian cat and performing a transformation on the images to yield images of the opposite cat breed. </a:t>
            </a:r>
          </a:p>
          <a:p>
            <a:pPr lvl="1"/>
            <a:r>
              <a:rPr lang="en-US" dirty="0"/>
              <a:t>The methods used to achieve this style transfer were several Generative Adversarial Network architectures, specifically </a:t>
            </a:r>
            <a:r>
              <a:rPr lang="en-US" dirty="0" err="1"/>
              <a:t>DiscoGAN</a:t>
            </a:r>
            <a:r>
              <a:rPr lang="en-US" dirty="0"/>
              <a:t>, </a:t>
            </a:r>
            <a:r>
              <a:rPr lang="en-US" dirty="0" err="1"/>
              <a:t>CycleGAN</a:t>
            </a:r>
            <a:r>
              <a:rPr lang="en-US" dirty="0"/>
              <a:t>, and UNIT. </a:t>
            </a:r>
          </a:p>
          <a:p>
            <a:pPr lvl="1"/>
            <a:r>
              <a:rPr lang="en-US" dirty="0"/>
              <a:t>While none of these networks was ultimately able to provide excellent performance for the problem at hand, they each ran into distinct issues due to their different architectures and designs. 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from 2019: Style Transfer</a:t>
            </a:r>
          </a:p>
        </p:txBody>
      </p:sp>
    </p:spTree>
    <p:extLst>
      <p:ext uri="{BB962C8B-B14F-4D97-AF65-F5344CB8AC3E}">
        <p14:creationId xmlns:p14="http://schemas.microsoft.com/office/powerpoint/2010/main" val="977689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Music generation poses an interesting problem in the world of modern deep learning. Deep learning has progressed to a point where the domain of art, previously believed a solely creativity- driven human pursuit, has been infringed upon by computers. Methods like style transfer and </a:t>
            </a:r>
            <a:r>
              <a:rPr lang="en-US" dirty="0" err="1"/>
              <a:t>DeepDream</a:t>
            </a:r>
            <a:r>
              <a:rPr lang="en-US" dirty="0"/>
              <a:t> have shown deep networks ability to generate novel images. [1][2] Further, Google's Project Magenta group has shown a networks ability to create meaningful music from midi data. [3] However, the midi format can often ignore the structure of a musical piece, and thus a network has more </a:t>
            </a:r>
            <a:r>
              <a:rPr lang="en-US" dirty="0" err="1"/>
              <a:t>diculty</a:t>
            </a:r>
            <a:r>
              <a:rPr lang="en-US" dirty="0"/>
              <a:t> replicating the signal behind it. By the use of two Seq2Seq networks and a </a:t>
            </a:r>
            <a:r>
              <a:rPr lang="en-US" dirty="0" err="1"/>
              <a:t>SeqGAN</a:t>
            </a:r>
            <a:r>
              <a:rPr lang="en-US" dirty="0"/>
              <a:t>, we have created a network capable </a:t>
            </a:r>
            <a:r>
              <a:rPr lang="en-US"/>
              <a:t>of algorithmic</a:t>
            </a:r>
            <a:r>
              <a:rPr lang="en-US" dirty="0"/>
              <a:t> </a:t>
            </a:r>
            <a:r>
              <a:rPr lang="en-US"/>
              <a:t>music </a:t>
            </a:r>
            <a:r>
              <a:rPr lang="en-US" dirty="0"/>
              <a:t>generation that is designed around the structure of </a:t>
            </a:r>
            <a:r>
              <a:rPr lang="en-US"/>
              <a:t>music.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from 2019: Music Generation</a:t>
            </a:r>
          </a:p>
        </p:txBody>
      </p:sp>
    </p:spTree>
    <p:extLst>
      <p:ext uri="{BB962C8B-B14F-4D97-AF65-F5344CB8AC3E}">
        <p14:creationId xmlns:p14="http://schemas.microsoft.com/office/powerpoint/2010/main" val="1005608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successful in images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Convolutional Neural Networks (CNNs)</a:t>
            </a:r>
          </a:p>
        </p:txBody>
      </p:sp>
      <p:pic>
        <p:nvPicPr>
          <p:cNvPr id="6" name="Picture 2" descr="http://richzhang.github.io/colorization/resources/images/teaser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95" y="1641561"/>
            <a:ext cx="3430667" cy="235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4.bp.blogspot.com/-D7MiFwqGuNw/Vbf3lq9z8-I/AAAAAAAAApw/2Pd1hMCsnBg/s1600/image00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1"/>
          <a:stretch/>
        </p:blipFill>
        <p:spPr bwMode="auto">
          <a:xfrm>
            <a:off x="4448762" y="4656325"/>
            <a:ext cx="3516589" cy="176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5"/>
          <a:srcRect l="9717" t="17025" r="24925" b="4651"/>
          <a:stretch/>
        </p:blipFill>
        <p:spPr>
          <a:xfrm>
            <a:off x="5307612" y="1534094"/>
            <a:ext cx="3475341" cy="2826650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 rotWithShape="1">
          <a:blip r:embed="rId6"/>
          <a:srcRect l="1385" t="13348" r="3571" b="936"/>
          <a:stretch/>
        </p:blipFill>
        <p:spPr>
          <a:xfrm>
            <a:off x="667160" y="4360744"/>
            <a:ext cx="2236295" cy="206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6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pixels that are close to each other in the image interact with each other (convolution layer)</a:t>
            </a:r>
          </a:p>
          <a:p>
            <a:r>
              <a:rPr lang="en-US" dirty="0"/>
              <a:t>Weight matrices are highly structured</a:t>
            </a:r>
          </a:p>
          <a:p>
            <a:r>
              <a:rPr lang="en-US" dirty="0"/>
              <a:t>“Pooling” helps to simplify output of convolution layer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Convolutional Neural Networks (CNNs)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50" t="40397" r="2792" b="14686"/>
          <a:stretch/>
        </p:blipFill>
        <p:spPr>
          <a:xfrm>
            <a:off x="975360" y="3064434"/>
            <a:ext cx="7071360" cy="33784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21600" y="6306532"/>
            <a:ext cx="142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Yann</a:t>
            </a:r>
            <a:r>
              <a:rPr lang="en-US" sz="1600" dirty="0"/>
              <a:t> </a:t>
            </a:r>
            <a:r>
              <a:rPr lang="en-US" sz="1600" dirty="0" err="1"/>
              <a:t>LeCun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9785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Weights from the first layer tend to look like directional filters after training</a:t>
            </a:r>
          </a:p>
          <a:p>
            <a:pPr lvl="1"/>
            <a:r>
              <a:rPr lang="en-US" dirty="0"/>
              <a:t>Detects edges, color change, etc.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Convolutional Neural Networks (CNNs)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67" t="31258" r="7386" b="31258"/>
          <a:stretch/>
        </p:blipFill>
        <p:spPr>
          <a:xfrm>
            <a:off x="663591" y="2782586"/>
            <a:ext cx="7910862" cy="339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74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146" t="22989" r="12783" b="20068"/>
          <a:stretch/>
        </p:blipFill>
        <p:spPr>
          <a:xfrm>
            <a:off x="613352" y="1645921"/>
            <a:ext cx="7341928" cy="37798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75835" y="6306532"/>
            <a:ext cx="2168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Goodfellow</a:t>
            </a:r>
            <a:r>
              <a:rPr lang="en-US" sz="1600" dirty="0"/>
              <a:t> et al., 2016</a:t>
            </a:r>
          </a:p>
        </p:txBody>
      </p:sp>
    </p:spTree>
    <p:extLst>
      <p:ext uri="{BB962C8B-B14F-4D97-AF65-F5344CB8AC3E}">
        <p14:creationId xmlns:p14="http://schemas.microsoft.com/office/powerpoint/2010/main" val="155350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Organization of words via neural networks</a:t>
            </a:r>
          </a:p>
          <a:p>
            <a:r>
              <a:rPr lang="en-US" dirty="0"/>
              <a:t>Next word in a sentence can be predicted based on organization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24" t="22120" r="15465" b="17319"/>
          <a:stretch/>
        </p:blipFill>
        <p:spPr>
          <a:xfrm>
            <a:off x="2072640" y="2482548"/>
            <a:ext cx="5577840" cy="416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29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when time is important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 (RNNs)</a:t>
            </a:r>
          </a:p>
        </p:txBody>
      </p:sp>
      <p:pic>
        <p:nvPicPr>
          <p:cNvPr id="4" name="Picture 4" descr="https://4.bp.blogspot.com/-D7MiFwqGuNw/Vbf3lq9z8-I/AAAAAAAAApw/2Pd1hMCsnBg/s1600/image00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5" r="24991"/>
          <a:stretch/>
        </p:blipFill>
        <p:spPr bwMode="auto">
          <a:xfrm>
            <a:off x="6324600" y="4541715"/>
            <a:ext cx="1752600" cy="176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3"/>
          <a:srcRect l="3629" t="22988" r="5808" b="7546"/>
          <a:stretch/>
        </p:blipFill>
        <p:spPr>
          <a:xfrm>
            <a:off x="5175045" y="1121932"/>
            <a:ext cx="3854655" cy="302402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4"/>
          <a:srcRect l="1385" t="13348" r="3571" b="936"/>
          <a:stretch/>
        </p:blipFill>
        <p:spPr>
          <a:xfrm>
            <a:off x="345504" y="1971786"/>
            <a:ext cx="4714176" cy="434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6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9516</TotalTime>
  <Words>1494</Words>
  <Application>Microsoft Macintosh PowerPoint</Application>
  <PresentationFormat>On-screen Show (4:3)</PresentationFormat>
  <Paragraphs>194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Deep Learning Architectures and Final Project </vt:lpstr>
      <vt:lpstr>Outline</vt:lpstr>
      <vt:lpstr>Fully connected network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Word2Vec</vt:lpstr>
      <vt:lpstr>Recurrent Neural Networks (RNNs)</vt:lpstr>
      <vt:lpstr>Recurrent Neural Networks</vt:lpstr>
      <vt:lpstr>LSTMs</vt:lpstr>
      <vt:lpstr>Autoencoders</vt:lpstr>
      <vt:lpstr>Autoencoder Applications</vt:lpstr>
      <vt:lpstr>Sequence-to-sequence model</vt:lpstr>
      <vt:lpstr>Transformer </vt:lpstr>
      <vt:lpstr>Attention</vt:lpstr>
      <vt:lpstr>Generative Models</vt:lpstr>
      <vt:lpstr>Generative Models</vt:lpstr>
      <vt:lpstr>Generative Adversarial Network</vt:lpstr>
      <vt:lpstr>Generative Models</vt:lpstr>
      <vt:lpstr>Graph Neural Network</vt:lpstr>
      <vt:lpstr>Ultra Deep Learning (e.g. ResNet)</vt:lpstr>
      <vt:lpstr>Neural ODE</vt:lpstr>
      <vt:lpstr>Infinite Depth</vt:lpstr>
      <vt:lpstr>PowerPoint Presentation</vt:lpstr>
      <vt:lpstr>Final Project </vt:lpstr>
      <vt:lpstr>Applications</vt:lpstr>
      <vt:lpstr>Architecture and Regularization</vt:lpstr>
      <vt:lpstr>Generalization </vt:lpstr>
      <vt:lpstr>Examples</vt:lpstr>
      <vt:lpstr>Loss Landscapes</vt:lpstr>
      <vt:lpstr>Training Procedures</vt:lpstr>
      <vt:lpstr>Paradigms</vt:lpstr>
      <vt:lpstr>Simulations/Algorithms</vt:lpstr>
      <vt:lpstr>Project Proposal</vt:lpstr>
      <vt:lpstr>Project Report (4-5 pages)</vt:lpstr>
      <vt:lpstr>Example from 2019: Style Transfer</vt:lpstr>
      <vt:lpstr>Example from 2019: Music Generation</vt:lpstr>
    </vt:vector>
  </TitlesOfParts>
  <Company>Yale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Theory and Applications</dc:title>
  <dc:creator>Kevin</dc:creator>
  <cp:lastModifiedBy>Wenxin Xu</cp:lastModifiedBy>
  <cp:revision>139</cp:revision>
  <dcterms:created xsi:type="dcterms:W3CDTF">2018-01-19T01:41:57Z</dcterms:created>
  <dcterms:modified xsi:type="dcterms:W3CDTF">2022-02-16T13:38:30Z</dcterms:modified>
</cp:coreProperties>
</file>